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2"/>
  </p:notesMasterIdLst>
  <p:sldIdLst>
    <p:sldId id="257" r:id="rId2"/>
    <p:sldId id="269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7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CE1CA7-FDC2-4639-948E-3752A8898A3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4E780D-7032-47F7-89D8-B7711726E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3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42C54-24DE-4865-89FD-9885216AA8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7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D80AE8-953D-407F-A171-0F0DCC0065C8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4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3C7252-9E73-40DF-917C-6EDB045E5454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27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7DDD9A-AD4B-46A1-8DEA-490A8B18464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21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848216-ABE8-4104-9430-1FF8B77E0A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40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6D297-1417-4E36-9252-78F3606852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40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0578FD-1A08-4B0D-9CBE-9FF549B523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33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A3D831-A60F-42A6-803B-D2EEFEF844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8C3B-6514-4ADA-AAA0-BEDCDEAC0DC7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EBE0-591B-4205-946E-4E6380085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1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8C3B-6514-4ADA-AAA0-BEDCDEAC0DC7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EBE0-591B-4205-946E-4E6380085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6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8C3B-6514-4ADA-AAA0-BEDCDEAC0DC7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EBE0-591B-4205-946E-4E6380085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79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8C3B-6514-4ADA-AAA0-BEDCDEAC0DC7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EBE0-591B-4205-946E-4E6380085C7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2461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8C3B-6514-4ADA-AAA0-BEDCDEAC0DC7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EBE0-591B-4205-946E-4E6380085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56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8C3B-6514-4ADA-AAA0-BEDCDEAC0DC7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EBE0-591B-4205-946E-4E6380085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26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8C3B-6514-4ADA-AAA0-BEDCDEAC0DC7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EBE0-591B-4205-946E-4E6380085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58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8C3B-6514-4ADA-AAA0-BEDCDEAC0DC7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EBE0-591B-4205-946E-4E6380085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19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8C3B-6514-4ADA-AAA0-BEDCDEAC0DC7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EBE0-591B-4205-946E-4E6380085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7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8C3B-6514-4ADA-AAA0-BEDCDEAC0DC7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EBE0-591B-4205-946E-4E6380085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5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8C3B-6514-4ADA-AAA0-BEDCDEAC0DC7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EBE0-591B-4205-946E-4E6380085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5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8C3B-6514-4ADA-AAA0-BEDCDEAC0DC7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EBE0-591B-4205-946E-4E6380085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4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8C3B-6514-4ADA-AAA0-BEDCDEAC0DC7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EBE0-591B-4205-946E-4E6380085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0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8C3B-6514-4ADA-AAA0-BEDCDEAC0DC7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EBE0-591B-4205-946E-4E6380085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2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8C3B-6514-4ADA-AAA0-BEDCDEAC0DC7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EBE0-591B-4205-946E-4E6380085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0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8C3B-6514-4ADA-AAA0-BEDCDEAC0DC7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EBE0-591B-4205-946E-4E6380085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4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8C3B-6514-4ADA-AAA0-BEDCDEAC0DC7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EBE0-591B-4205-946E-4E6380085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6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C1C62DE-D5C3-4D1D-BCFE-1170B871F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7D0D49-69BB-4F2E-B0AB-069A5BF73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43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533400"/>
            <a:ext cx="7772400" cy="1143000"/>
          </a:xfrm>
          <a:solidFill>
            <a:srgbClr val="C00000"/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72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Alcohol</a:t>
            </a:r>
          </a:p>
        </p:txBody>
      </p:sp>
      <p:sp>
        <p:nvSpPr>
          <p:cNvPr id="15365" name="Picture 4" descr="poster31big.jpg"/>
          <p:cNvSpPr>
            <a:spLocks noChangeAspect="1"/>
          </p:cNvSpPr>
          <p:nvPr/>
        </p:nvSpPr>
        <p:spPr bwMode="auto">
          <a:xfrm>
            <a:off x="4572001" y="2438400"/>
            <a:ext cx="27146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66" name="Picture 7" descr="alcoh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1" y="2265559"/>
            <a:ext cx="4352926" cy="414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74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475" y="191351"/>
            <a:ext cx="10364451" cy="1205649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Comic Sans MS" pitchFamily="66" charset="0"/>
              </a:rPr>
              <a:t>ACTUAL </a:t>
            </a:r>
            <a:r>
              <a:rPr lang="en-US" sz="4000" dirty="0">
                <a:latin typeface="Comic Sans MS" pitchFamily="66" charset="0"/>
              </a:rPr>
              <a:t>EFFECTS OF ALCOHOL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84963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/>
              <a:t>Everyone is affected differently by the same amount of alcohol </a:t>
            </a:r>
            <a:r>
              <a:rPr lang="en-US" sz="3200" dirty="0"/>
              <a:t>because of the following </a:t>
            </a:r>
            <a:r>
              <a:rPr lang="en-US" sz="3200" dirty="0" smtClean="0"/>
              <a:t>6 factors</a:t>
            </a:r>
            <a:r>
              <a:rPr lang="en-US" sz="3200" dirty="0"/>
              <a:t>:</a:t>
            </a:r>
          </a:p>
          <a:p>
            <a:pPr marL="914400" lvl="1" indent="-514350" eaLnBrk="1" hangingPunct="1">
              <a:lnSpc>
                <a:spcPct val="90000"/>
              </a:lnSpc>
            </a:pPr>
            <a:r>
              <a:rPr lang="en-US" sz="2800" b="1" dirty="0"/>
              <a:t>Body weight</a:t>
            </a:r>
          </a:p>
          <a:p>
            <a:pPr marL="914400" lvl="1" indent="-514350" eaLnBrk="1" hangingPunct="1">
              <a:lnSpc>
                <a:spcPct val="90000"/>
              </a:lnSpc>
            </a:pPr>
            <a:r>
              <a:rPr lang="en-US" sz="2800" b="1" dirty="0"/>
              <a:t>Food in stomach</a:t>
            </a:r>
          </a:p>
          <a:p>
            <a:pPr marL="914400" lvl="1" indent="-514350" eaLnBrk="1" hangingPunct="1">
              <a:lnSpc>
                <a:spcPct val="90000"/>
              </a:lnSpc>
            </a:pPr>
            <a:r>
              <a:rPr lang="en-US" sz="2800" b="1" dirty="0"/>
              <a:t>Use of other drugs simultaneously</a:t>
            </a:r>
          </a:p>
          <a:p>
            <a:pPr marL="914400" lvl="1" indent="-514350" eaLnBrk="1" hangingPunct="1">
              <a:lnSpc>
                <a:spcPct val="90000"/>
              </a:lnSpc>
            </a:pPr>
            <a:r>
              <a:rPr lang="en-US" sz="2800" b="1" dirty="0" smtClean="0"/>
              <a:t>Experience </a:t>
            </a:r>
            <a:r>
              <a:rPr lang="en-US" sz="2800" b="1" dirty="0"/>
              <a:t>with alcohol</a:t>
            </a:r>
          </a:p>
          <a:p>
            <a:pPr marL="914400" lvl="1" indent="-514350" eaLnBrk="1" hangingPunct="1">
              <a:lnSpc>
                <a:spcPct val="90000"/>
              </a:lnSpc>
            </a:pPr>
            <a:r>
              <a:rPr lang="en-US" sz="2800" b="1" dirty="0"/>
              <a:t>Speed of drinking</a:t>
            </a:r>
          </a:p>
          <a:p>
            <a:pPr marL="914400" lvl="1" indent="-514350" eaLnBrk="1" hangingPunct="1">
              <a:lnSpc>
                <a:spcPct val="90000"/>
              </a:lnSpc>
            </a:pPr>
            <a:r>
              <a:rPr lang="en-US" sz="2800" dirty="0"/>
              <a:t>This specifically has to do with levels of intoxication.</a:t>
            </a:r>
          </a:p>
        </p:txBody>
      </p:sp>
      <p:sp>
        <p:nvSpPr>
          <p:cNvPr id="70660" name="Picture 3" descr="C:\Users\Owner\AppData\Local\Microsoft\Windows\Temporary Internet Files\Content.IE5\TH8ZH3OM\MM900323766[1].gif"/>
          <p:cNvSpPr>
            <a:spLocks noChangeAspect="1" noChangeArrowheads="1"/>
          </p:cNvSpPr>
          <p:nvPr/>
        </p:nvSpPr>
        <p:spPr bwMode="auto">
          <a:xfrm>
            <a:off x="6858000" y="2819401"/>
            <a:ext cx="29718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0661" name="Picture 7" descr="1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6300" y="2303464"/>
            <a:ext cx="3513136" cy="351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088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214" y="304800"/>
            <a:ext cx="11631386" cy="160020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altLang="en-US" sz="4800" b="1" u="sng" dirty="0">
                <a:latin typeface="Comic Sans MS" panose="030F0702030302020204" pitchFamily="66" charset="0"/>
              </a:rPr>
              <a:t>Drink &amp; Driving, </a:t>
            </a:r>
            <a:br>
              <a:rPr lang="en-US" altLang="en-US" sz="4800" b="1" u="sng" dirty="0">
                <a:latin typeface="Comic Sans MS" panose="030F0702030302020204" pitchFamily="66" charset="0"/>
              </a:rPr>
            </a:br>
            <a:r>
              <a:rPr lang="en-US" altLang="en-US" sz="4800" b="1" u="sng" dirty="0">
                <a:latin typeface="Comic Sans MS" panose="030F0702030302020204" pitchFamily="66" charset="0"/>
              </a:rPr>
              <a:t>A Deadly Combination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2006600"/>
            <a:ext cx="12192000" cy="4851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4400" u="sng" dirty="0"/>
              <a:t>#1 cause of death among teens is car accidents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4400" u="sng" dirty="0"/>
              <a:t>All skills for driving are impaired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4000" dirty="0"/>
              <a:t>Slows reaction time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4000" dirty="0"/>
              <a:t>Reduces ability to judge distance &amp; speeds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4000" dirty="0"/>
              <a:t>Affects vision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4000" dirty="0"/>
              <a:t>Reduces concentration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48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12192000" cy="2209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7500" b="1" u="sng" dirty="0">
                <a:latin typeface="Comic Sans MS" panose="030F0702030302020204" pitchFamily="66" charset="0"/>
              </a:rPr>
              <a:t>How much does a DUI Cost for a teen?</a:t>
            </a:r>
          </a:p>
        </p:txBody>
      </p:sp>
      <p:sp>
        <p:nvSpPr>
          <p:cNvPr id="28675" name="Rectangle 2051"/>
          <p:cNvSpPr>
            <a:spLocks noGrp="1" noChangeArrowheads="1"/>
          </p:cNvSpPr>
          <p:nvPr>
            <p:ph type="body" idx="4294967295"/>
          </p:nvPr>
        </p:nvSpPr>
        <p:spPr>
          <a:xfrm>
            <a:off x="330200" y="2921000"/>
            <a:ext cx="11341100" cy="3937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7000" b="1" dirty="0"/>
              <a:t>Estimated </a:t>
            </a:r>
            <a:r>
              <a:rPr lang="en-US" altLang="en-US" sz="7000" b="1" i="1" dirty="0"/>
              <a:t>minimum</a:t>
            </a:r>
            <a:r>
              <a:rPr lang="en-US" altLang="en-US" sz="7000" b="1" dirty="0"/>
              <a:t>  $45,435</a:t>
            </a:r>
            <a:r>
              <a:rPr lang="en-US" altLang="en-US" b="1" dirty="0" smtClean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167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12192000" cy="67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/>
              <a:t>This is just the bare minimum, doesn't include costs if someone </a:t>
            </a:r>
            <a:r>
              <a:rPr lang="en-US" altLang="en-US" sz="3500" b="1" u="sng" dirty="0"/>
              <a:t>is killed or the guilt you will live with for the rest of your life.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/>
              <a:t>Annual auto insurance increase over 13 </a:t>
            </a:r>
            <a:r>
              <a:rPr lang="en-US" altLang="en-US" sz="3600" dirty="0" err="1"/>
              <a:t>yrs</a:t>
            </a:r>
            <a:r>
              <a:rPr lang="en-US" altLang="en-US" sz="3600" dirty="0"/>
              <a:t> = $40,000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/>
              <a:t>DUI classes = $650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/>
              <a:t>Towing &amp; storage fee ($137 a day) =$685 (at least 5 days)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/>
              <a:t>Fines &amp; attorney fees = $4,000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/>
              <a:t>DMV reinstatement fee = $100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/>
              <a:t>Estimated </a:t>
            </a:r>
            <a:r>
              <a:rPr lang="en-US" altLang="en-US" sz="3600" i="1" dirty="0"/>
              <a:t>Minimum</a:t>
            </a:r>
            <a:r>
              <a:rPr lang="en-US" altLang="en-US" sz="3600" dirty="0"/>
              <a:t> total = $45,435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/>
              <a:t>Doesn't include hospital care for the person you hurt, the emotional &amp; physical costs, the inability to get a job because of the DUI record, or the award from any lawsuit resulting from a death. All together, those costs could total millions of dollars.</a:t>
            </a:r>
            <a:r>
              <a:rPr lang="en-US" altLang="en-US" dirty="0"/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67401" y="3152776"/>
            <a:ext cx="10128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44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  <a:noFill/>
        </p:spPr>
        <p:txBody>
          <a:bodyPr anchor="t">
            <a:no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altLang="en-US" sz="4000" u="sng" dirty="0"/>
              <a:t>The time spent dealing with the </a:t>
            </a:r>
            <a:r>
              <a:rPr lang="en-US" altLang="en-US" sz="4000" u="sng" dirty="0" smtClean="0"/>
              <a:t>consequences:</a:t>
            </a:r>
            <a:br>
              <a:rPr lang="en-US" altLang="en-US" sz="4000" u="sng" dirty="0" smtClean="0"/>
            </a:br>
            <a:r>
              <a:rPr lang="en-US" altLang="en-US" sz="4000" b="1" dirty="0" smtClean="0">
                <a:solidFill>
                  <a:srgbClr val="990000"/>
                </a:solidFill>
              </a:rPr>
              <a:t>Average </a:t>
            </a:r>
            <a:r>
              <a:rPr lang="en-US" altLang="en-US" sz="4000" b="1" dirty="0">
                <a:solidFill>
                  <a:srgbClr val="990000"/>
                </a:solidFill>
              </a:rPr>
              <a:t>time of license suspension</a:t>
            </a:r>
            <a:r>
              <a:rPr lang="en-US" altLang="en-US" sz="4000" b="1" dirty="0"/>
              <a:t> = </a:t>
            </a:r>
            <a:r>
              <a:rPr lang="en-US" altLang="en-US" sz="4000" dirty="0"/>
              <a:t>3 months for adults, 1 year for </a:t>
            </a:r>
            <a:r>
              <a:rPr lang="en-US" altLang="en-US" sz="4000" dirty="0" smtClean="0"/>
              <a:t>teens</a:t>
            </a:r>
            <a:br>
              <a:rPr lang="en-US" altLang="en-US" sz="4000" dirty="0" smtClean="0"/>
            </a:br>
            <a:r>
              <a:rPr lang="en-US" altLang="en-US" sz="4000" b="1" dirty="0" smtClean="0">
                <a:solidFill>
                  <a:srgbClr val="990000"/>
                </a:solidFill>
              </a:rPr>
              <a:t>Average </a:t>
            </a:r>
            <a:r>
              <a:rPr lang="en-US" altLang="en-US" sz="4000" b="1" dirty="0">
                <a:solidFill>
                  <a:srgbClr val="990000"/>
                </a:solidFill>
              </a:rPr>
              <a:t>time in jail</a:t>
            </a:r>
            <a:r>
              <a:rPr lang="en-US" altLang="en-US" sz="4000" b="1" dirty="0"/>
              <a:t> = </a:t>
            </a:r>
            <a:r>
              <a:rPr lang="en-US" altLang="en-US" sz="4000" dirty="0"/>
              <a:t>6 </a:t>
            </a:r>
            <a:r>
              <a:rPr lang="en-US" altLang="en-US" sz="4000" dirty="0" smtClean="0"/>
              <a:t>months</a:t>
            </a:r>
            <a:br>
              <a:rPr lang="en-US" altLang="en-US" sz="4000" dirty="0" smtClean="0"/>
            </a:br>
            <a:r>
              <a:rPr lang="en-US" altLang="en-US" sz="4000" b="1" dirty="0" smtClean="0">
                <a:solidFill>
                  <a:srgbClr val="990000"/>
                </a:solidFill>
              </a:rPr>
              <a:t>Average </a:t>
            </a:r>
            <a:r>
              <a:rPr lang="en-US" altLang="en-US" sz="4000" b="1" dirty="0">
                <a:solidFill>
                  <a:srgbClr val="990000"/>
                </a:solidFill>
              </a:rPr>
              <a:t>years on probation</a:t>
            </a:r>
            <a:r>
              <a:rPr lang="en-US" altLang="en-US" sz="4000" b="1" dirty="0"/>
              <a:t> = </a:t>
            </a:r>
            <a:r>
              <a:rPr lang="en-US" altLang="en-US" sz="4000" dirty="0"/>
              <a:t>3 </a:t>
            </a:r>
            <a:r>
              <a:rPr lang="en-US" altLang="en-US" sz="4000" dirty="0" smtClean="0"/>
              <a:t>years</a:t>
            </a:r>
            <a:br>
              <a:rPr lang="en-US" altLang="en-US" sz="4000" dirty="0" smtClean="0"/>
            </a:br>
            <a:r>
              <a:rPr lang="en-US" altLang="en-US" sz="4000" b="1" dirty="0" smtClean="0">
                <a:solidFill>
                  <a:srgbClr val="990000"/>
                </a:solidFill>
              </a:rPr>
              <a:t>Number </a:t>
            </a:r>
            <a:r>
              <a:rPr lang="en-US" altLang="en-US" sz="4000" b="1" dirty="0">
                <a:solidFill>
                  <a:srgbClr val="990000"/>
                </a:solidFill>
              </a:rPr>
              <a:t>of years with 2 points on driving record</a:t>
            </a:r>
            <a:r>
              <a:rPr lang="en-US" altLang="en-US" sz="4000" b="1" dirty="0"/>
              <a:t> = </a:t>
            </a:r>
            <a:r>
              <a:rPr lang="en-US" altLang="en-US" sz="4000" dirty="0"/>
              <a:t>13 </a:t>
            </a:r>
            <a:r>
              <a:rPr lang="en-US" altLang="en-US" sz="4000" dirty="0" smtClean="0"/>
              <a:t>years</a:t>
            </a:r>
            <a:br>
              <a:rPr lang="en-US" altLang="en-US" sz="4000" dirty="0" smtClean="0"/>
            </a:br>
            <a:r>
              <a:rPr lang="en-US" altLang="en-US" sz="4000" b="1" dirty="0" smtClean="0">
                <a:solidFill>
                  <a:srgbClr val="990000"/>
                </a:solidFill>
              </a:rPr>
              <a:t>DUI </a:t>
            </a:r>
            <a:r>
              <a:rPr lang="en-US" altLang="en-US" sz="4000" b="1" dirty="0">
                <a:solidFill>
                  <a:srgbClr val="990000"/>
                </a:solidFill>
              </a:rPr>
              <a:t>classes</a:t>
            </a:r>
            <a:r>
              <a:rPr lang="en-US" altLang="en-US" sz="4000" b="1" dirty="0"/>
              <a:t> = </a:t>
            </a:r>
            <a:r>
              <a:rPr lang="en-US" altLang="en-US" sz="4000" dirty="0"/>
              <a:t>6 </a:t>
            </a:r>
            <a:r>
              <a:rPr lang="en-US" altLang="en-US" sz="4000" dirty="0" smtClean="0"/>
              <a:t>months</a:t>
            </a:r>
            <a:br>
              <a:rPr lang="en-US" altLang="en-US" sz="4000" dirty="0" smtClean="0"/>
            </a:br>
            <a:r>
              <a:rPr lang="en-US" altLang="en-US" sz="4000" b="1" dirty="0" smtClean="0">
                <a:solidFill>
                  <a:srgbClr val="990000"/>
                </a:solidFill>
              </a:rPr>
              <a:t>Time </a:t>
            </a:r>
            <a:r>
              <a:rPr lang="en-US" altLang="en-US" sz="4000" b="1" dirty="0">
                <a:solidFill>
                  <a:srgbClr val="990000"/>
                </a:solidFill>
              </a:rPr>
              <a:t>in court</a:t>
            </a:r>
            <a:r>
              <a:rPr lang="en-US" altLang="en-US" sz="4000" b="1" dirty="0"/>
              <a:t> = </a:t>
            </a:r>
            <a:r>
              <a:rPr lang="en-US" altLang="en-US" sz="4000" dirty="0"/>
              <a:t>Several </a:t>
            </a:r>
            <a:r>
              <a:rPr lang="en-US" altLang="en-US" sz="4000" dirty="0" smtClean="0"/>
              <a:t>months</a:t>
            </a:r>
            <a:br>
              <a:rPr lang="en-US" altLang="en-US" sz="4000" dirty="0" smtClean="0"/>
            </a:br>
            <a:r>
              <a:rPr lang="en-US" altLang="en-US" sz="4000" b="1" dirty="0" smtClean="0">
                <a:solidFill>
                  <a:srgbClr val="990000"/>
                </a:solidFill>
              </a:rPr>
              <a:t>Convicted </a:t>
            </a:r>
            <a:r>
              <a:rPr lang="en-US" altLang="en-US" sz="4000" b="1" dirty="0">
                <a:solidFill>
                  <a:srgbClr val="990000"/>
                </a:solidFill>
              </a:rPr>
              <a:t>of murder</a:t>
            </a:r>
            <a:r>
              <a:rPr lang="en-US" altLang="en-US" sz="4000" b="1" dirty="0"/>
              <a:t> = </a:t>
            </a:r>
            <a:r>
              <a:rPr lang="en-US" altLang="en-US" sz="4000" dirty="0"/>
              <a:t>Possible lifetime imprisonment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64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cott's accident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70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cott's accident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3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cott's accidents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07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cott's accidents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8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cott's accidents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91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301017"/>
            <a:ext cx="10364451" cy="1311883"/>
          </a:xfrm>
          <a:solidFill>
            <a:srgbClr val="C00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dirty="0" smtClean="0">
                <a:latin typeface="Comic Sans MS" panose="030F0702030302020204" pitchFamily="66" charset="0"/>
              </a:rPr>
              <a:t>Alcohol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808292"/>
            <a:ext cx="12192000" cy="50497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dirty="0"/>
              <a:t>Causes changes in a person’s physical &amp; emotional state = intoxication</a:t>
            </a:r>
          </a:p>
          <a:p>
            <a:pPr>
              <a:lnSpc>
                <a:spcPct val="90000"/>
              </a:lnSpc>
            </a:pPr>
            <a:r>
              <a:rPr lang="en-US" altLang="en-US" sz="4000" dirty="0"/>
              <a:t>Classification = Depressant </a:t>
            </a:r>
          </a:p>
          <a:p>
            <a:pPr>
              <a:lnSpc>
                <a:spcPct val="90000"/>
              </a:lnSpc>
            </a:pPr>
            <a:r>
              <a:rPr lang="en-US" altLang="en-US" sz="4000" dirty="0"/>
              <a:t>All forms of alcohol is dangerous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/>
              <a:t>1 beer = 1 shot of hard liquor = 1 glass of wine</a:t>
            </a:r>
          </a:p>
          <a:p>
            <a:pPr>
              <a:lnSpc>
                <a:spcPct val="90000"/>
              </a:lnSpc>
            </a:pPr>
            <a:r>
              <a:rPr lang="en-US" altLang="en-US" sz="4000" dirty="0"/>
              <a:t>Lots of “empty” calories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7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66700"/>
            <a:ext cx="9144000" cy="1600200"/>
          </a:xfrm>
        </p:spPr>
        <p:txBody>
          <a:bodyPr/>
          <a:lstStyle/>
          <a:p>
            <a:pPr algn="ctr" eaLnBrk="1" hangingPunct="1"/>
            <a:r>
              <a:rPr lang="en-US" altLang="en-US" sz="5400" b="1" u="sng" dirty="0">
                <a:latin typeface="Comic Sans MS" panose="030F0702030302020204" pitchFamily="66" charset="0"/>
              </a:rPr>
              <a:t>Most Important Things To Remember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2120900"/>
            <a:ext cx="12192000" cy="4737100"/>
          </a:xfrm>
        </p:spPr>
        <p:txBody>
          <a:bodyPr>
            <a:normAutofit/>
          </a:bodyPr>
          <a:lstStyle/>
          <a:p>
            <a:pPr algn="ctr">
              <a:buClr>
                <a:schemeClr val="tx2"/>
              </a:buClr>
              <a:buSzPct val="105000"/>
            </a:pPr>
            <a:r>
              <a:rPr lang="en-US" altLang="en-US" sz="5600" dirty="0">
                <a:effectLst/>
              </a:rPr>
              <a:t>Do </a:t>
            </a:r>
            <a:r>
              <a:rPr lang="en-US" altLang="en-US" sz="5600" b="1" i="1" u="sng" dirty="0">
                <a:effectLst/>
              </a:rPr>
              <a:t>NOT</a:t>
            </a:r>
            <a:r>
              <a:rPr lang="en-US" altLang="en-US" sz="5600" dirty="0">
                <a:effectLst/>
              </a:rPr>
              <a:t> drink and drive!!</a:t>
            </a:r>
          </a:p>
          <a:p>
            <a:pPr algn="ctr">
              <a:buClr>
                <a:schemeClr val="tx2"/>
              </a:buClr>
              <a:buSzPct val="105000"/>
            </a:pPr>
            <a:r>
              <a:rPr lang="en-US" altLang="en-US" sz="5600" dirty="0" smtClean="0">
                <a:effectLst/>
              </a:rPr>
              <a:t>Do </a:t>
            </a:r>
            <a:r>
              <a:rPr lang="en-US" altLang="en-US" sz="5600" b="1" i="1" u="sng" dirty="0">
                <a:effectLst/>
              </a:rPr>
              <a:t>NOT</a:t>
            </a:r>
            <a:r>
              <a:rPr lang="en-US" altLang="en-US" sz="5600" dirty="0">
                <a:effectLst/>
              </a:rPr>
              <a:t> get in a car with someone who has been drinking</a:t>
            </a:r>
            <a:r>
              <a:rPr lang="en-US" altLang="en-US" sz="5600" dirty="0" smtClean="0">
                <a:effectLst/>
              </a:rPr>
              <a:t>!!</a:t>
            </a:r>
            <a:endParaRPr lang="en-US" altLang="en-US" sz="560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9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913775" y="148617"/>
            <a:ext cx="10364451" cy="1596177"/>
          </a:xfrm>
          <a:solidFill>
            <a:srgbClr val="C00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9600" dirty="0" smtClean="0">
                <a:latin typeface="Comic Sans MS" pitchFamily="66" charset="0"/>
              </a:rPr>
              <a:t>ALCOHOL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744794"/>
            <a:ext cx="7658100" cy="511320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Alcohol is the most used &amp; abused drug in America today.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Is there a problem?</a:t>
            </a:r>
          </a:p>
          <a:p>
            <a:pPr marL="1314450" lvl="2" indent="-457200" eaLnBrk="1" hangingPunct="1">
              <a:lnSpc>
                <a:spcPct val="90000"/>
              </a:lnSpc>
            </a:pPr>
            <a:r>
              <a:rPr lang="en-US" sz="2800" dirty="0" smtClean="0"/>
              <a:t>2 out of 3 murders</a:t>
            </a:r>
          </a:p>
          <a:p>
            <a:pPr marL="1314450" lvl="2" indent="-457200" eaLnBrk="1" hangingPunct="1">
              <a:lnSpc>
                <a:spcPct val="90000"/>
              </a:lnSpc>
            </a:pPr>
            <a:r>
              <a:rPr lang="en-US" sz="2800" dirty="0" smtClean="0"/>
              <a:t>1 out of 3 rapes</a:t>
            </a:r>
          </a:p>
          <a:p>
            <a:pPr marL="1314450" lvl="2" indent="-457200" eaLnBrk="1" hangingPunct="1">
              <a:lnSpc>
                <a:spcPct val="90000"/>
              </a:lnSpc>
            </a:pPr>
            <a:r>
              <a:rPr lang="en-US" sz="2800" dirty="0" smtClean="0"/>
              <a:t>1 out of 3 suicides</a:t>
            </a:r>
          </a:p>
          <a:p>
            <a:pPr marL="1314450" lvl="2" indent="-457200" eaLnBrk="1" hangingPunct="1">
              <a:lnSpc>
                <a:spcPct val="90000"/>
              </a:lnSpc>
            </a:pPr>
            <a:r>
              <a:rPr lang="en-US" sz="2800" dirty="0" smtClean="0"/>
              <a:t>2 out of 5 cases of assault</a:t>
            </a:r>
          </a:p>
          <a:p>
            <a:pPr marL="1314450" lvl="2" indent="-457200" eaLnBrk="1" hangingPunct="1">
              <a:lnSpc>
                <a:spcPct val="90000"/>
              </a:lnSpc>
            </a:pPr>
            <a:r>
              <a:rPr lang="en-US" sz="2800" dirty="0" smtClean="0"/>
              <a:t>3 out of 5 cases of child abuse</a:t>
            </a:r>
          </a:p>
          <a:p>
            <a:pPr marL="1314450" lvl="2" indent="-457200" eaLnBrk="1" hangingPunct="1">
              <a:lnSpc>
                <a:spcPct val="90000"/>
              </a:lnSpc>
              <a:buNone/>
            </a:pPr>
            <a:r>
              <a:rPr lang="en-US" sz="3200" b="1" dirty="0" smtClean="0"/>
              <a:t>Are all connected to the use of alcohol!</a:t>
            </a:r>
          </a:p>
        </p:txBody>
      </p:sp>
      <p:pic>
        <p:nvPicPr>
          <p:cNvPr id="19460" name="Picture 3" descr="C:\Users\Owner\AppData\Local\Microsoft\Windows\Temporary Internet Files\Content.IE5\ZH7MHCQW\MP90044844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8100" y="2478947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36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913149" y="199417"/>
            <a:ext cx="10364451" cy="1261083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4800" u="sng" dirty="0" smtClean="0">
                <a:latin typeface="Comic Sans MS" pitchFamily="66" charset="0"/>
              </a:rPr>
              <a:t>WHAT IS ALCOHOL?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12900"/>
            <a:ext cx="7810500" cy="52451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b="1" dirty="0"/>
              <a:t>A substance formed naturally when fermenting sugar reacts with yeast… ethyl </a:t>
            </a:r>
            <a:r>
              <a:rPr lang="en-US" sz="4000" b="1" dirty="0" smtClean="0"/>
              <a:t>alcohol</a:t>
            </a:r>
            <a:endParaRPr lang="en-US" sz="4000" dirty="0"/>
          </a:p>
          <a:p>
            <a:pPr lvl="1" eaLnBrk="1" hangingPunct="1">
              <a:lnSpc>
                <a:spcPct val="90000"/>
              </a:lnSpc>
            </a:pPr>
            <a:r>
              <a:rPr lang="en-US" sz="3600" dirty="0"/>
              <a:t>Different alcoholic beverages use different sources of </a:t>
            </a:r>
            <a:r>
              <a:rPr lang="en-US" sz="3600" dirty="0" smtClean="0"/>
              <a:t>sugar</a:t>
            </a:r>
            <a:endParaRPr lang="en-US" sz="3600" dirty="0"/>
          </a:p>
          <a:p>
            <a:pPr marL="1314450" lvl="2" indent="-457200" eaLnBrk="1" hangingPunct="1">
              <a:lnSpc>
                <a:spcPct val="90000"/>
              </a:lnSpc>
            </a:pPr>
            <a:r>
              <a:rPr lang="en-US" sz="3200" dirty="0"/>
              <a:t>Beer is made from </a:t>
            </a:r>
            <a:r>
              <a:rPr lang="en-US" sz="3200" dirty="0" smtClean="0"/>
              <a:t>barley</a:t>
            </a:r>
            <a:endParaRPr lang="en-US" sz="3200" dirty="0"/>
          </a:p>
          <a:p>
            <a:pPr marL="1314450" lvl="2" indent="-457200" eaLnBrk="1" hangingPunct="1">
              <a:lnSpc>
                <a:spcPct val="90000"/>
              </a:lnSpc>
            </a:pPr>
            <a:r>
              <a:rPr lang="en-US" sz="3200" dirty="0"/>
              <a:t>Wine is from grapes and </a:t>
            </a:r>
            <a:r>
              <a:rPr lang="en-US" sz="3200" dirty="0" smtClean="0"/>
              <a:t>berries</a:t>
            </a:r>
            <a:endParaRPr lang="en-US" sz="3200" dirty="0"/>
          </a:p>
          <a:p>
            <a:pPr marL="1314450" lvl="2" indent="-457200" eaLnBrk="1" hangingPunct="1">
              <a:lnSpc>
                <a:spcPct val="90000"/>
              </a:lnSpc>
            </a:pPr>
            <a:r>
              <a:rPr lang="en-US" sz="3200" dirty="0"/>
              <a:t>Whiskey is from malted </a:t>
            </a:r>
            <a:r>
              <a:rPr lang="en-US" sz="3200" dirty="0" smtClean="0"/>
              <a:t>grains</a:t>
            </a:r>
            <a:endParaRPr lang="en-US" sz="3200" dirty="0"/>
          </a:p>
          <a:p>
            <a:pPr lvl="0" eaLnBrk="1" hangingPunct="1">
              <a:lnSpc>
                <a:spcPct val="80000"/>
              </a:lnSpc>
            </a:pPr>
            <a:r>
              <a:rPr lang="en-US" sz="4000" b="1" dirty="0" smtClean="0"/>
              <a:t>Ethyl </a:t>
            </a:r>
            <a:r>
              <a:rPr lang="en-US" sz="4000" b="1" dirty="0"/>
              <a:t>alcohol causes the intoxicating effects in </a:t>
            </a:r>
            <a:r>
              <a:rPr lang="en-US" sz="4000" b="1" dirty="0" smtClean="0"/>
              <a:t>booze</a:t>
            </a:r>
            <a:endParaRPr lang="en-US" sz="4000" b="1" dirty="0"/>
          </a:p>
          <a:p>
            <a:pPr marL="1314450" lvl="2" indent="-4572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endParaRPr lang="en-US" sz="2400" dirty="0"/>
          </a:p>
        </p:txBody>
      </p:sp>
      <p:pic>
        <p:nvPicPr>
          <p:cNvPr id="31748" name="Picture 3" descr="C:\Users\Owner\AppData\Local\Microsoft\Windows\Temporary Internet Files\Content.IE5\KJXX2AVR\MC900001267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7300" y="2377281"/>
            <a:ext cx="381000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708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48618"/>
            <a:ext cx="10364451" cy="1451584"/>
          </a:xfrm>
          <a:solidFill>
            <a:srgbClr val="7030A0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latin typeface="Comic Sans MS" pitchFamily="66" charset="0"/>
              </a:rPr>
              <a:t>ALCOHOL AND “DIGESTION”</a:t>
            </a:r>
            <a:endParaRPr lang="en-US" sz="54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00201"/>
            <a:ext cx="12192000" cy="5257799"/>
          </a:xfrm>
        </p:spPr>
        <p:txBody>
          <a:bodyPr>
            <a:normAutofit fontScale="85000" lnSpcReduction="10000"/>
          </a:bodyPr>
          <a:lstStyle/>
          <a:p>
            <a:pPr marL="571500" indent="-571500" eaLnBrk="1" hangingPunct="1"/>
            <a:r>
              <a:rPr lang="en-US" sz="4800" dirty="0" smtClean="0"/>
              <a:t>Alcohol is absorbed directly into the bloodstream from the stomach &amp; intestines</a:t>
            </a:r>
          </a:p>
          <a:p>
            <a:pPr marL="571500" indent="-571500" eaLnBrk="1" hangingPunct="1"/>
            <a:r>
              <a:rPr lang="en-US" sz="4800" dirty="0" smtClean="0"/>
              <a:t>It’s better for someone to drink with food because alcohol cannot be absorbed as rapidly</a:t>
            </a:r>
          </a:p>
          <a:p>
            <a:pPr marL="1028700" lvl="1" indent="-571500"/>
            <a:r>
              <a:rPr lang="en-US" sz="4600" dirty="0" smtClean="0"/>
              <a:t>Drinking on an empty stomach will speed up intoxication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7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97817"/>
            <a:ext cx="10364451" cy="138808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u="sng" dirty="0" smtClean="0">
                <a:latin typeface="Comic Sans MS" pitchFamily="66" charset="0"/>
              </a:rPr>
              <a:t>ALCOHOL’S </a:t>
            </a:r>
            <a:r>
              <a:rPr lang="en-US" sz="4800" u="sng" dirty="0">
                <a:latin typeface="Comic Sans MS" pitchFamily="66" charset="0"/>
              </a:rPr>
              <a:t>AFFECT ON PEOPLE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63700"/>
            <a:ext cx="8940800" cy="51943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900" dirty="0" smtClean="0"/>
              <a:t>Once in the bloodstream, alcohol goes to all parts of the body</a:t>
            </a:r>
          </a:p>
          <a:p>
            <a:pPr eaLnBrk="1" hangingPunct="1"/>
            <a:r>
              <a:rPr lang="en-US" sz="3900" b="1" u="sng" dirty="0" smtClean="0"/>
              <a:t>The brain is the most sensitive organ to alcohol</a:t>
            </a:r>
            <a:endParaRPr lang="en-US" sz="3900" b="1" dirty="0" smtClean="0"/>
          </a:p>
          <a:p>
            <a:pPr eaLnBrk="1" hangingPunct="1"/>
            <a:r>
              <a:rPr lang="en-US" sz="3900" dirty="0" smtClean="0"/>
              <a:t>Why is this the worst organ to be affected by alcohol?</a:t>
            </a:r>
            <a:endParaRPr lang="en-US" sz="3900" b="1" dirty="0" smtClean="0"/>
          </a:p>
        </p:txBody>
      </p:sp>
      <p:pic>
        <p:nvPicPr>
          <p:cNvPr id="41988" name="Picture 4" descr="C:\Users\Owner\AppData\Local\Microsoft\Windows\Temporary Internet Files\Content.IE5\TH8ZH3OM\MC90033922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05900" y="218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151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100" y="152400"/>
            <a:ext cx="10325100" cy="10033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700" b="1" u="sng" dirty="0">
                <a:latin typeface="Comic Sans MS" panose="030F0702030302020204" pitchFamily="66" charset="0"/>
              </a:rPr>
              <a:t>What A Drink Does Right Now!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308100"/>
            <a:ext cx="10553700" cy="554989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Slows nervous system </a:t>
            </a:r>
            <a:r>
              <a:rPr lang="en-US" altLang="en-US" sz="2800" dirty="0" smtClean="0"/>
              <a:t>down- Depressant drug!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15 minutes after 1 or 2 drinks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More relaxed &amp; talkative, laugh more easily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After only 2 drinks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Loses ability to make good decisions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Unable to pay attention &amp; follow complex thought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Loses inhibitions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After a few more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Loses ability to focus eyes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Slurred speech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Loss of coordination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Mood swings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1889124"/>
            <a:ext cx="323088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99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248501"/>
            <a:ext cx="10364451" cy="11691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dirty="0" smtClean="0">
                <a:latin typeface="Comic Sans MS" panose="030F0702030302020204" pitchFamily="66" charset="0"/>
              </a:rPr>
              <a:t>ALCOHOL’S AFFECT ON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25600"/>
            <a:ext cx="8971756" cy="523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Alcohol </a:t>
            </a:r>
            <a:r>
              <a:rPr lang="en-US" sz="3200" dirty="0"/>
              <a:t>is eliminated from the body at a </a:t>
            </a:r>
            <a:r>
              <a:rPr lang="en-US" sz="3200" b="1" dirty="0"/>
              <a:t>fixed rate</a:t>
            </a:r>
            <a:r>
              <a:rPr lang="en-US" sz="3200" dirty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5% is eliminated from breathing, urinating, and perspiring.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/>
              <a:t>95% is burned at a rate of </a:t>
            </a:r>
            <a:r>
              <a:rPr lang="en-US" sz="2800" b="1" dirty="0" smtClean="0"/>
              <a:t>about one </a:t>
            </a:r>
            <a:r>
              <a:rPr lang="en-US" sz="2800" b="1" dirty="0"/>
              <a:t>12 ounce beer, or one 5 ounce glass of wine, or one 1 ½ ounce shot of </a:t>
            </a:r>
            <a:r>
              <a:rPr lang="en-US" sz="2800" b="1" dirty="0" smtClean="0"/>
              <a:t>hard liquor </a:t>
            </a:r>
            <a:r>
              <a:rPr lang="en-US" sz="2800" b="1" dirty="0"/>
              <a:t>per hour (oxidized in the liver).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Taking a shower, eating a lot, fresh air, or drinking coffee </a:t>
            </a:r>
            <a:r>
              <a:rPr lang="en-US" sz="2800" b="1" dirty="0"/>
              <a:t>WILL NOT</a:t>
            </a:r>
            <a:r>
              <a:rPr lang="en-US" sz="2800" dirty="0"/>
              <a:t> sober you up any faster!</a:t>
            </a:r>
          </a:p>
        </p:txBody>
      </p:sp>
      <p:pic>
        <p:nvPicPr>
          <p:cNvPr id="46084" name="Picture 3" descr="C:\Users\Owner\AppData\Local\Microsoft\Windows\Temporary Internet Files\Content.IE5\TH8ZH3OM\MC90043756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71756" y="1938338"/>
            <a:ext cx="29098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49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9700"/>
            <a:ext cx="8229600" cy="1033462"/>
          </a:xfrm>
          <a:solidFill>
            <a:schemeClr val="tx1"/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u="sng" dirty="0" smtClean="0">
                <a:solidFill>
                  <a:schemeClr val="bg1"/>
                </a:solidFill>
                <a:latin typeface="Comic Sans MS" pitchFamily="66" charset="0"/>
              </a:rPr>
              <a:t>LONG </a:t>
            </a:r>
            <a:r>
              <a:rPr lang="en-US" sz="4000" u="sng" dirty="0">
                <a:solidFill>
                  <a:schemeClr val="bg1"/>
                </a:solidFill>
                <a:latin typeface="Comic Sans MS" pitchFamily="66" charset="0"/>
              </a:rPr>
              <a:t>TERM HEALTH PROBLEMS</a:t>
            </a:r>
          </a:p>
        </p:txBody>
      </p:sp>
      <p:sp>
        <p:nvSpPr>
          <p:cNvPr id="56324" name="Content Placeholder 2"/>
          <p:cNvSpPr>
            <a:spLocks noGrp="1"/>
          </p:cNvSpPr>
          <p:nvPr>
            <p:ph sz="quarter" idx="13"/>
          </p:nvPr>
        </p:nvSpPr>
        <p:spPr>
          <a:xfrm>
            <a:off x="-1" y="1517072"/>
            <a:ext cx="9133610" cy="534092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u="sng" dirty="0"/>
              <a:t>Heavy use of alcohol damages body </a:t>
            </a:r>
            <a:r>
              <a:rPr lang="en-US" sz="3600" u="sng" dirty="0" smtClean="0"/>
              <a:t>functions: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including </a:t>
            </a:r>
            <a:r>
              <a:rPr lang="en-US" sz="2800" dirty="0"/>
              <a:t>brain (memory </a:t>
            </a:r>
            <a:r>
              <a:rPr lang="en-US" sz="2800" dirty="0" smtClean="0"/>
              <a:t>loss)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heart </a:t>
            </a:r>
            <a:r>
              <a:rPr lang="en-US" sz="2800" dirty="0"/>
              <a:t>(heart attacks from fatty deposits</a:t>
            </a:r>
            <a:r>
              <a:rPr lang="en-US" sz="28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liver </a:t>
            </a:r>
            <a:r>
              <a:rPr lang="en-US" sz="2800" dirty="0"/>
              <a:t>(cirrhosis: orange/yellow disease of the liver in which scar tissue replaces healthy tissue and blood cannot flow through properly resulting in the body’s inability to break down fats</a:t>
            </a:r>
            <a:r>
              <a:rPr lang="en-US" sz="28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circulatory </a:t>
            </a:r>
            <a:r>
              <a:rPr lang="en-US" sz="2800" dirty="0"/>
              <a:t>system (Type 2 diabetes</a:t>
            </a:r>
            <a:r>
              <a:rPr lang="en-US" sz="28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stomach </a:t>
            </a:r>
            <a:r>
              <a:rPr lang="en-US" sz="2800" dirty="0"/>
              <a:t>(too much acid leads to indigestion, heartburn, and ulcers</a:t>
            </a:r>
            <a:r>
              <a:rPr lang="en-US" sz="28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intestines </a:t>
            </a:r>
            <a:r>
              <a:rPr lang="en-US" sz="2800" dirty="0"/>
              <a:t>(diarrhea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56325" name="Picture 7" descr="MC900438737[1]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/>
          <a:srcRect/>
          <a:stretch>
            <a:fillRect/>
          </a:stretch>
        </p:blipFill>
        <p:spPr>
          <a:xfrm>
            <a:off x="9207935" y="1938193"/>
            <a:ext cx="2790825" cy="37211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712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726</Words>
  <Application>Microsoft Office PowerPoint</Application>
  <PresentationFormat>Widescreen</PresentationFormat>
  <Paragraphs>94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Tw Cen MT</vt:lpstr>
      <vt:lpstr>Wingdings</vt:lpstr>
      <vt:lpstr>Droplet</vt:lpstr>
      <vt:lpstr>Alcohol</vt:lpstr>
      <vt:lpstr>Alcohol</vt:lpstr>
      <vt:lpstr>ALCOHOL</vt:lpstr>
      <vt:lpstr>WHAT IS ALCOHOL?</vt:lpstr>
      <vt:lpstr>ALCOHOL AND “DIGESTION”</vt:lpstr>
      <vt:lpstr>ALCOHOL’S AFFECT ON PEOPLE</vt:lpstr>
      <vt:lpstr>What A Drink Does Right Now!</vt:lpstr>
      <vt:lpstr>ALCOHOL’S AFFECT ON PEOPLE</vt:lpstr>
      <vt:lpstr>LONG TERM HEALTH PROBLEMS</vt:lpstr>
      <vt:lpstr>ACTUAL EFFECTS OF ALCOHOL</vt:lpstr>
      <vt:lpstr>Drink &amp; Driving,  A Deadly Combination</vt:lpstr>
      <vt:lpstr>How much does a DUI Cost for a teen?</vt:lpstr>
      <vt:lpstr>PowerPoint Presentation</vt:lpstr>
      <vt:lpstr>The time spent dealing with the consequences: Average time of license suspension = 3 months for adults, 1 year for teens Average time in jail = 6 months Average years on probation = 3 years Number of years with 2 points on driving record = 13 years DUI classes = 6 months Time in court = Several months Convicted of murder = Possible lifetime imprisonment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Most Important Things To Remember</vt:lpstr>
    </vt:vector>
  </TitlesOfParts>
  <Company>LUHSD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</dc:title>
  <dc:creator>Nicole Bell</dc:creator>
  <cp:lastModifiedBy>Kim Vardanega</cp:lastModifiedBy>
  <cp:revision>19</cp:revision>
  <cp:lastPrinted>2015-10-16T16:29:29Z</cp:lastPrinted>
  <dcterms:created xsi:type="dcterms:W3CDTF">2015-10-15T16:44:53Z</dcterms:created>
  <dcterms:modified xsi:type="dcterms:W3CDTF">2017-03-17T17:50:50Z</dcterms:modified>
</cp:coreProperties>
</file>